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58" r:id="rId7"/>
    <p:sldId id="261" r:id="rId8"/>
    <p:sldId id="263" r:id="rId9"/>
    <p:sldId id="265" r:id="rId10"/>
    <p:sldId id="264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602181" y="1489940"/>
            <a:ext cx="4806806" cy="1256145"/>
          </a:xfrm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rgbClr val="0070C0"/>
                </a:solidFill>
                <a:latin typeface="Bahnschrift Light" panose="020B0502040204020203" pitchFamily="34" charset="0"/>
              </a:rPr>
              <a:t>IL FIUME</a:t>
            </a:r>
            <a:endParaRPr lang="it-IT" sz="6000" b="1" dirty="0">
              <a:solidFill>
                <a:srgbClr val="0070C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50556" y="5408466"/>
            <a:ext cx="8689976" cy="1293091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r>
              <a:rPr lang="it-IT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SECONDO PAESAGGIO DI ACQUA</a:t>
            </a:r>
            <a:endParaRPr lang="it-IT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18" y="1422399"/>
            <a:ext cx="3530176" cy="21151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444" y="1422400"/>
            <a:ext cx="3530177" cy="21151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032" y="3012207"/>
            <a:ext cx="3426273" cy="22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1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1055" y="4424218"/>
            <a:ext cx="4248727" cy="208741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271491" y="3343922"/>
            <a:ext cx="436880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980"/>
              </a:spcBef>
              <a:spcAft>
                <a:spcPts val="0"/>
              </a:spcAft>
            </a:pPr>
            <a:r>
              <a:rPr lang="it-IT" sz="2000" dirty="0">
                <a:solidFill>
                  <a:srgbClr val="0070C0"/>
                </a:solidFill>
              </a:rPr>
              <a:t>La foce a </a:t>
            </a:r>
            <a:r>
              <a:rPr lang="it-IT" sz="2000" dirty="0" smtClean="0">
                <a:solidFill>
                  <a:srgbClr val="FF0000"/>
                </a:solidFill>
              </a:rPr>
              <a:t>DELTA</a:t>
            </a:r>
            <a:r>
              <a:rPr lang="it-IT" sz="2000" dirty="0">
                <a:solidFill>
                  <a:srgbClr val="0070C0"/>
                </a:solidFill>
              </a:rPr>
              <a:t> </a:t>
            </a:r>
            <a:r>
              <a:rPr lang="it-IT" sz="2000" dirty="0" smtClean="0">
                <a:solidFill>
                  <a:srgbClr val="0070C0"/>
                </a:solidFill>
              </a:rPr>
              <a:t>si </a:t>
            </a:r>
            <a:r>
              <a:rPr lang="it-IT" sz="2000" dirty="0">
                <a:solidFill>
                  <a:srgbClr val="0070C0"/>
                </a:solidFill>
              </a:rPr>
              <a:t>ha quando il fiume giunge al mare formando </a:t>
            </a:r>
            <a:r>
              <a:rPr lang="it-IT" sz="2000" dirty="0">
                <a:solidFill>
                  <a:srgbClr val="FF0000"/>
                </a:solidFill>
              </a:rPr>
              <a:t>tanti rami</a:t>
            </a:r>
            <a:r>
              <a:rPr lang="it-IT" sz="2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434109" y="3408555"/>
            <a:ext cx="4322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70C0"/>
                </a:solidFill>
              </a:rPr>
              <a:t>La foce a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ESTUARIO</a:t>
            </a:r>
            <a:r>
              <a:rPr lang="it-IT" sz="2000" dirty="0" smtClean="0">
                <a:solidFill>
                  <a:srgbClr val="0070C0"/>
                </a:solidFill>
              </a:rPr>
              <a:t> </a:t>
            </a:r>
            <a:r>
              <a:rPr lang="it-IT" sz="2000" dirty="0">
                <a:solidFill>
                  <a:srgbClr val="0070C0"/>
                </a:solidFill>
              </a:rPr>
              <a:t>si ha quando il fiume giunge al mare con un unico </a:t>
            </a:r>
            <a:r>
              <a:rPr lang="it-IT" sz="2000" dirty="0" smtClean="0">
                <a:solidFill>
                  <a:srgbClr val="0070C0"/>
                </a:solidFill>
              </a:rPr>
              <a:t>sbocco formando un</a:t>
            </a:r>
            <a:r>
              <a:rPr lang="it-IT" sz="2000" dirty="0" smtClean="0">
                <a:solidFill>
                  <a:srgbClr val="FF0000"/>
                </a:solidFill>
              </a:rPr>
              <a:t> imbuto</a:t>
            </a:r>
            <a:r>
              <a:rPr lang="it-IT" sz="2000" dirty="0" smtClean="0">
                <a:solidFill>
                  <a:srgbClr val="0070C0"/>
                </a:solidFill>
              </a:rPr>
              <a:t>.</a:t>
            </a:r>
            <a:endParaRPr lang="it-IT" sz="2000" dirty="0">
              <a:solidFill>
                <a:srgbClr val="0070C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564" y="4424218"/>
            <a:ext cx="4248727" cy="208741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708728" y="298046"/>
            <a:ext cx="8349673" cy="2401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rgbClr val="0070C0"/>
                </a:solidFill>
              </a:rPr>
              <a:t>Il punto in cui il fiume sfocia, cioè finisce, nel mare si chiama </a:t>
            </a:r>
            <a:r>
              <a:rPr lang="it-IT" sz="3600" dirty="0" smtClean="0">
                <a:solidFill>
                  <a:srgbClr val="FF0000"/>
                </a:solidFill>
              </a:rPr>
              <a:t>FOCE</a:t>
            </a:r>
            <a:r>
              <a:rPr lang="it-IT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it-IT" dirty="0"/>
          </a:p>
          <a:p>
            <a:pPr algn="ctr"/>
            <a:r>
              <a:rPr lang="it-IT" sz="3600" dirty="0">
                <a:solidFill>
                  <a:srgbClr val="0070C0"/>
                </a:solidFill>
              </a:rPr>
              <a:t>La foce può </a:t>
            </a:r>
            <a:r>
              <a:rPr lang="it-IT" sz="3600" dirty="0" smtClean="0">
                <a:solidFill>
                  <a:srgbClr val="0070C0"/>
                </a:solidFill>
              </a:rPr>
              <a:t>essere </a:t>
            </a:r>
            <a:r>
              <a:rPr lang="it-IT" sz="3600" dirty="0">
                <a:solidFill>
                  <a:srgbClr val="0070C0"/>
                </a:solidFill>
              </a:rPr>
              <a:t>a </a:t>
            </a:r>
            <a:r>
              <a:rPr lang="it-IT" sz="3600" dirty="0">
                <a:solidFill>
                  <a:srgbClr val="FF0000"/>
                </a:solidFill>
              </a:rPr>
              <a:t>ESTUARIO</a:t>
            </a:r>
            <a:r>
              <a:rPr lang="it-IT" sz="3600" dirty="0">
                <a:solidFill>
                  <a:srgbClr val="0070C0"/>
                </a:solidFill>
              </a:rPr>
              <a:t> o a</a:t>
            </a:r>
            <a:r>
              <a:rPr lang="it-IT" sz="3600" dirty="0">
                <a:solidFill>
                  <a:srgbClr val="FF0000"/>
                </a:solidFill>
              </a:rPr>
              <a:t> DELTA</a:t>
            </a:r>
            <a:r>
              <a:rPr lang="it-IT" sz="3600" dirty="0">
                <a:solidFill>
                  <a:srgbClr val="0070C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26096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782" y="578129"/>
            <a:ext cx="10861964" cy="159617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it-IT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Ora tocca a te!</a:t>
            </a:r>
            <a:br>
              <a:rPr lang="it-IT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it-IT" sz="3200" cap="none" dirty="0" smtClean="0"/>
              <a:t>Sul quaderno fai un disegno ricopiando l’immagine con gli elementi del fiume.</a:t>
            </a:r>
            <a:br>
              <a:rPr lang="it-IT" sz="3200" cap="none" dirty="0" smtClean="0"/>
            </a:br>
            <a:r>
              <a:rPr lang="it-IT" sz="3200" cap="none" dirty="0" smtClean="0"/>
              <a:t>Poi</a:t>
            </a:r>
            <a:r>
              <a:rPr lang="it-IT" sz="3200" cap="none" dirty="0" smtClean="0">
                <a:solidFill>
                  <a:srgbClr val="FF0000"/>
                </a:solidFill>
              </a:rPr>
              <a:t> riscrivi </a:t>
            </a:r>
            <a:r>
              <a:rPr lang="it-IT" sz="3200" cap="none" dirty="0" smtClean="0"/>
              <a:t>gli elementi con la </a:t>
            </a:r>
            <a:r>
              <a:rPr lang="it-IT" sz="3200" cap="none" dirty="0" smtClean="0">
                <a:solidFill>
                  <a:srgbClr val="FF0000"/>
                </a:solidFill>
              </a:rPr>
              <a:t>corretta definizione</a:t>
            </a:r>
            <a:r>
              <a:rPr lang="it-IT" sz="3200" cap="none" dirty="0" smtClean="0"/>
              <a:t>.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89890" y="2392218"/>
            <a:ext cx="9245601" cy="340821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89890" y="5948218"/>
            <a:ext cx="4507346" cy="701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089890" y="5948218"/>
            <a:ext cx="6428510" cy="63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>
                <a:solidFill>
                  <a:srgbClr val="FF0000"/>
                </a:solidFill>
              </a:rPr>
              <a:t>Es. </a:t>
            </a:r>
            <a:r>
              <a:rPr lang="it-IT" dirty="0" smtClean="0">
                <a:solidFill>
                  <a:srgbClr val="FF0000"/>
                </a:solidFill>
              </a:rPr>
              <a:t>   SORGENTE  </a:t>
            </a:r>
            <a:r>
              <a:rPr lang="it-IT" dirty="0" smtClean="0">
                <a:solidFill>
                  <a:schemeClr val="tx1"/>
                </a:solidFill>
              </a:rPr>
              <a:t>è il </a:t>
            </a:r>
            <a:r>
              <a:rPr lang="it-IT" dirty="0"/>
              <a:t>punto in cui nasce il fiume si chiama </a:t>
            </a:r>
            <a:r>
              <a:rPr lang="it-IT" dirty="0" smtClean="0"/>
              <a:t>. </a:t>
            </a:r>
          </a:p>
          <a:p>
            <a:r>
              <a:rPr lang="it-IT" dirty="0" smtClean="0"/>
              <a:t>        CASCATA è….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36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75" y="415637"/>
            <a:ext cx="10364451" cy="1799058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>
                <a:solidFill>
                  <a:srgbClr val="0070C0"/>
                </a:solidFill>
              </a:rPr>
              <a:t>              Riscrivi questa breve sintesi sul quaderno.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2000" dirty="0" smtClean="0">
                <a:solidFill>
                  <a:srgbClr val="0070C0"/>
                </a:solidFill>
              </a:rPr>
              <a:t>Completa il testo utilizzando le parole suggerite.</a:t>
            </a: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>Sorgente –alveo –</a:t>
            </a:r>
            <a:r>
              <a:rPr lang="it-IT" sz="2000" dirty="0"/>
              <a:t> </a:t>
            </a:r>
            <a:r>
              <a:rPr lang="it-IT" sz="2000" dirty="0" smtClean="0">
                <a:solidFill>
                  <a:srgbClr val="FF0000"/>
                </a:solidFill>
              </a:rPr>
              <a:t>affluenti-  </a:t>
            </a:r>
            <a:r>
              <a:rPr lang="it-IT" sz="2000" dirty="0">
                <a:solidFill>
                  <a:srgbClr val="FF0000"/>
                </a:solidFill>
              </a:rPr>
              <a:t>foce </a:t>
            </a:r>
            <a:r>
              <a:rPr lang="it-IT" sz="2000" dirty="0" smtClean="0">
                <a:solidFill>
                  <a:srgbClr val="FF0000"/>
                </a:solidFill>
              </a:rPr>
              <a:t>- immissario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–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emissario</a:t>
            </a:r>
            <a:r>
              <a:rPr lang="it-IT" sz="2000" dirty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–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anse– ruscello - </a:t>
            </a:r>
            <a:r>
              <a:rPr lang="it-IT" sz="2000" dirty="0">
                <a:solidFill>
                  <a:srgbClr val="FF0000"/>
                </a:solidFill>
              </a:rPr>
              <a:t>Argini </a:t>
            </a: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/>
            </a:r>
            <a:br>
              <a:rPr lang="it-IT" sz="2000" dirty="0">
                <a:solidFill>
                  <a:srgbClr val="FF0000"/>
                </a:solidFill>
              </a:rPr>
            </a:b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181490"/>
          </a:xfrm>
        </p:spPr>
        <p:txBody>
          <a:bodyPr>
            <a:normAutofit fontScale="55000" lnSpcReduction="20000"/>
          </a:bodyPr>
          <a:lstStyle/>
          <a:p>
            <a:r>
              <a:rPr lang="it-IT" sz="2900" dirty="0" err="1" smtClean="0"/>
              <a:t>DallA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dirty="0">
                <a:solidFill>
                  <a:srgbClr val="FF0000"/>
                </a:solidFill>
              </a:rPr>
              <a:t>Sorgente </a:t>
            </a:r>
            <a:r>
              <a:rPr lang="it-IT" sz="2900" dirty="0"/>
              <a:t> nasce </a:t>
            </a:r>
            <a:r>
              <a:rPr lang="it-IT" sz="2900" dirty="0" smtClean="0"/>
              <a:t>un</a:t>
            </a:r>
            <a:r>
              <a:rPr lang="it-IT" sz="2900" dirty="0" smtClean="0">
                <a:solidFill>
                  <a:srgbClr val="FF0000"/>
                </a:solidFill>
              </a:rPr>
              <a:t>…………………</a:t>
            </a:r>
            <a:r>
              <a:rPr lang="it-IT" sz="2900" dirty="0" smtClean="0"/>
              <a:t>che</a:t>
            </a:r>
            <a:r>
              <a:rPr lang="it-IT" sz="2900" dirty="0"/>
              <a:t>, unendosi ad altri, si ingrossa e diventa </a:t>
            </a:r>
            <a:r>
              <a:rPr lang="it-IT" sz="2900" dirty="0" smtClean="0"/>
              <a:t> </a:t>
            </a:r>
            <a:r>
              <a:rPr lang="it-IT" sz="2900" dirty="0"/>
              <a:t>un </a:t>
            </a:r>
            <a:r>
              <a:rPr lang="it-IT" sz="2900" dirty="0" smtClean="0"/>
              <a:t>fiume</a:t>
            </a:r>
            <a:r>
              <a:rPr lang="it-IT" sz="2900" dirty="0"/>
              <a:t>.</a:t>
            </a:r>
          </a:p>
          <a:p>
            <a:r>
              <a:rPr lang="it-IT" sz="2900" dirty="0"/>
              <a:t>Nel suo primo tratto il fiume scorre </a:t>
            </a:r>
            <a:r>
              <a:rPr lang="it-IT" sz="2900" dirty="0" smtClean="0"/>
              <a:t>veloce e </a:t>
            </a:r>
            <a:r>
              <a:rPr lang="it-IT" sz="2900" dirty="0"/>
              <a:t>le sue acque sono </a:t>
            </a:r>
            <a:r>
              <a:rPr lang="it-IT" sz="2900" dirty="0" smtClean="0"/>
              <a:t>fredde.</a:t>
            </a:r>
          </a:p>
          <a:p>
            <a:r>
              <a:rPr lang="it-IT" sz="2900" dirty="0" smtClean="0"/>
              <a:t>Man </a:t>
            </a:r>
            <a:r>
              <a:rPr lang="it-IT" sz="2900" dirty="0"/>
              <a:t>mano che scende verso la valle il fiume scava un solco sempre </a:t>
            </a:r>
            <a:r>
              <a:rPr lang="it-IT" sz="2900" dirty="0" err="1"/>
              <a:t>piu</a:t>
            </a:r>
            <a:r>
              <a:rPr lang="it-IT" sz="2900" dirty="0"/>
              <a:t>̀ grande e profondo in cui scorrere, chiamato </a:t>
            </a:r>
            <a:r>
              <a:rPr lang="it-IT" sz="2900" b="1" dirty="0"/>
              <a:t>letto</a:t>
            </a:r>
            <a:r>
              <a:rPr lang="it-IT" sz="2900" dirty="0">
                <a:solidFill>
                  <a:srgbClr val="FF0000"/>
                </a:solidFill>
              </a:rPr>
              <a:t> </a:t>
            </a:r>
            <a:r>
              <a:rPr lang="it-IT" sz="2900" dirty="0"/>
              <a:t>o</a:t>
            </a:r>
            <a:r>
              <a:rPr lang="it-IT" sz="2900" dirty="0">
                <a:solidFill>
                  <a:srgbClr val="FF0000"/>
                </a:solidFill>
              </a:rPr>
              <a:t> </a:t>
            </a:r>
            <a:r>
              <a:rPr lang="it-IT" sz="2900" dirty="0" smtClean="0">
                <a:solidFill>
                  <a:srgbClr val="FF0000"/>
                </a:solidFill>
              </a:rPr>
              <a:t>......................</a:t>
            </a:r>
          </a:p>
          <a:p>
            <a:r>
              <a:rPr lang="it-IT" sz="2800" dirty="0" smtClean="0"/>
              <a:t>Le </a:t>
            </a:r>
            <a:r>
              <a:rPr lang="it-IT" sz="2800" dirty="0"/>
              <a:t>pareti del letto del </a:t>
            </a:r>
            <a:r>
              <a:rPr lang="it-IT" sz="2800" dirty="0" smtClean="0"/>
              <a:t>fiume SI chiamano</a:t>
            </a:r>
            <a:r>
              <a:rPr lang="it-IT" sz="2900" dirty="0" smtClean="0"/>
              <a:t> </a:t>
            </a:r>
            <a:r>
              <a:rPr lang="it-IT" sz="2900" b="1" dirty="0" smtClean="0"/>
              <a:t>sponde O</a:t>
            </a:r>
            <a:r>
              <a:rPr lang="it-IT" sz="2900" b="1" dirty="0" smtClean="0">
                <a:solidFill>
                  <a:srgbClr val="FF0000"/>
                </a:solidFill>
              </a:rPr>
              <a:t>…………………</a:t>
            </a:r>
            <a:r>
              <a:rPr lang="it-IT" sz="2900" dirty="0" smtClean="0">
                <a:solidFill>
                  <a:srgbClr val="FF0000"/>
                </a:solidFill>
              </a:rPr>
              <a:t>.</a:t>
            </a:r>
            <a:endParaRPr lang="it-IT" sz="2900" dirty="0">
              <a:solidFill>
                <a:srgbClr val="FF0000"/>
              </a:solidFill>
            </a:endParaRPr>
          </a:p>
          <a:p>
            <a:r>
              <a:rPr lang="it-IT" sz="2900" dirty="0"/>
              <a:t>Scorrendo </a:t>
            </a:r>
            <a:r>
              <a:rPr lang="it-IT" sz="2900" dirty="0" err="1"/>
              <a:t>piu</a:t>
            </a:r>
            <a:r>
              <a:rPr lang="it-IT" sz="2900" dirty="0"/>
              <a:t>̀ a valle, </a:t>
            </a:r>
            <a:r>
              <a:rPr lang="it-IT" sz="2900" dirty="0" smtClean="0"/>
              <a:t>il </a:t>
            </a:r>
            <a:r>
              <a:rPr lang="it-IT" sz="2900" dirty="0"/>
              <a:t>fiume rallenta, le acque si fanno </a:t>
            </a:r>
            <a:r>
              <a:rPr lang="it-IT" sz="2900" dirty="0" err="1"/>
              <a:t>piu</a:t>
            </a:r>
            <a:r>
              <a:rPr lang="it-IT" sz="2900" dirty="0"/>
              <a:t>̀ calme e </a:t>
            </a:r>
            <a:r>
              <a:rPr lang="it-IT" sz="2900" dirty="0" err="1"/>
              <a:t>piu</a:t>
            </a:r>
            <a:r>
              <a:rPr lang="it-IT" sz="2900" dirty="0"/>
              <a:t>̀ calde.</a:t>
            </a:r>
          </a:p>
          <a:p>
            <a:r>
              <a:rPr lang="it-IT" sz="2900" dirty="0"/>
              <a:t>Durante il suo viaggio, il fiume raccoglie le acque di </a:t>
            </a:r>
            <a:r>
              <a:rPr lang="it-IT" sz="2900" dirty="0" smtClean="0"/>
              <a:t> fiumi PIU’ PICCOLI: </a:t>
            </a:r>
            <a:r>
              <a:rPr lang="it-IT" sz="2900" dirty="0"/>
              <a:t>questi si </a:t>
            </a:r>
            <a:r>
              <a:rPr lang="it-IT" sz="2900" dirty="0" err="1" smtClean="0"/>
              <a:t>chiamanO</a:t>
            </a:r>
            <a:r>
              <a:rPr lang="it-IT" sz="2900" dirty="0" smtClean="0">
                <a:solidFill>
                  <a:srgbClr val="FF0000"/>
                </a:solidFill>
              </a:rPr>
              <a:t>…………….</a:t>
            </a:r>
          </a:p>
          <a:p>
            <a:r>
              <a:rPr lang="it-IT" sz="2900" dirty="0" smtClean="0"/>
              <a:t>A </a:t>
            </a:r>
            <a:r>
              <a:rPr lang="it-IT" sz="2900" dirty="0"/>
              <a:t>volte il fiume </a:t>
            </a:r>
            <a:r>
              <a:rPr lang="it-IT" sz="2900" dirty="0" err="1"/>
              <a:t>puo</a:t>
            </a:r>
            <a:r>
              <a:rPr lang="it-IT" sz="2900" dirty="0"/>
              <a:t>̀ finire in un lago: allora si </a:t>
            </a:r>
            <a:r>
              <a:rPr lang="it-IT" sz="2900" dirty="0" smtClean="0"/>
              <a:t>chiama</a:t>
            </a:r>
            <a:r>
              <a:rPr lang="it-IT" sz="2900" dirty="0" smtClean="0">
                <a:solidFill>
                  <a:srgbClr val="FF0000"/>
                </a:solidFill>
              </a:rPr>
              <a:t>……………………..</a:t>
            </a:r>
          </a:p>
          <a:p>
            <a:r>
              <a:rPr lang="it-IT" sz="2900" dirty="0" smtClean="0"/>
              <a:t> </a:t>
            </a:r>
            <a:r>
              <a:rPr lang="it-IT" sz="2900" dirty="0"/>
              <a:t>Il fiume che esce dal </a:t>
            </a:r>
            <a:r>
              <a:rPr lang="it-IT" sz="2900" dirty="0" smtClean="0"/>
              <a:t>lago </a:t>
            </a:r>
            <a:r>
              <a:rPr lang="it-IT" sz="2900" dirty="0"/>
              <a:t>si </a:t>
            </a:r>
            <a:r>
              <a:rPr lang="it-IT" sz="2900" dirty="0" smtClean="0"/>
              <a:t>chiama</a:t>
            </a:r>
            <a:r>
              <a:rPr lang="it-IT" sz="2900" dirty="0" smtClean="0">
                <a:solidFill>
                  <a:srgbClr val="FF0000"/>
                </a:solidFill>
              </a:rPr>
              <a:t>………………... </a:t>
            </a:r>
          </a:p>
          <a:p>
            <a:r>
              <a:rPr lang="it-IT" sz="2900" dirty="0" smtClean="0"/>
              <a:t>Quando </a:t>
            </a:r>
            <a:r>
              <a:rPr lang="it-IT" sz="2900" dirty="0"/>
              <a:t>arriva in pianura il fiume scorre sempre </a:t>
            </a:r>
            <a:r>
              <a:rPr lang="it-IT" sz="2900" dirty="0" err="1"/>
              <a:t>piu</a:t>
            </a:r>
            <a:r>
              <a:rPr lang="it-IT" sz="2900" dirty="0"/>
              <a:t>̀ </a:t>
            </a:r>
            <a:r>
              <a:rPr lang="it-IT" sz="2900" dirty="0" smtClean="0"/>
              <a:t>lento, </a:t>
            </a:r>
            <a:r>
              <a:rPr lang="it-IT" sz="2900" dirty="0" err="1"/>
              <a:t>puo</a:t>
            </a:r>
            <a:r>
              <a:rPr lang="it-IT" sz="2900" dirty="0"/>
              <a:t>̀ formare ampie curve, </a:t>
            </a:r>
            <a:r>
              <a:rPr lang="it-IT" sz="2900" dirty="0" smtClean="0"/>
              <a:t>le </a:t>
            </a:r>
            <a:r>
              <a:rPr lang="it-IT" sz="2900" dirty="0" smtClean="0">
                <a:solidFill>
                  <a:srgbClr val="FF0000"/>
                </a:solidFill>
              </a:rPr>
              <a:t>……………….,</a:t>
            </a:r>
            <a:r>
              <a:rPr lang="it-IT" sz="2900" dirty="0" smtClean="0"/>
              <a:t> </a:t>
            </a:r>
            <a:r>
              <a:rPr lang="it-IT" sz="2900" dirty="0"/>
              <a:t>fino ad incontrare il mare in un punto chiamato </a:t>
            </a:r>
            <a:r>
              <a:rPr lang="it-IT" sz="2900" dirty="0" smtClean="0">
                <a:solidFill>
                  <a:srgbClr val="FF0000"/>
                </a:solidFill>
              </a:rPr>
              <a:t>………….</a:t>
            </a:r>
            <a:r>
              <a:rPr lang="it-IT" sz="2900" dirty="0" smtClean="0"/>
              <a:t>.</a:t>
            </a:r>
            <a:r>
              <a:rPr lang="it-IT" sz="2900" dirty="0"/>
              <a:t/>
            </a:r>
            <a:br>
              <a:rPr lang="it-IT" sz="2900" dirty="0"/>
            </a:br>
            <a:endParaRPr lang="it-IT" sz="2900" dirty="0"/>
          </a:p>
          <a:p>
            <a:endParaRPr lang="it-IT" dirty="0"/>
          </a:p>
        </p:txBody>
      </p:sp>
      <p:cxnSp>
        <p:nvCxnSpPr>
          <p:cNvPr id="5" name="Connettore diritto 4"/>
          <p:cNvCxnSpPr/>
          <p:nvPr/>
        </p:nvCxnSpPr>
        <p:spPr>
          <a:xfrm>
            <a:off x="1209964" y="1450109"/>
            <a:ext cx="452581" cy="5172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 flipH="1">
            <a:off x="1173018" y="1459345"/>
            <a:ext cx="535709" cy="4802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2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0478" y="2373745"/>
            <a:ext cx="3712795" cy="3574474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Usa la mappa e tutto sarà </a:t>
            </a:r>
            <a:r>
              <a:rPr lang="it-IT" dirty="0" err="1" smtClean="0">
                <a:solidFill>
                  <a:srgbClr val="0070C0"/>
                </a:solidFill>
              </a:rPr>
              <a:t>piu’</a:t>
            </a:r>
            <a:r>
              <a:rPr lang="it-IT" dirty="0" smtClean="0">
                <a:solidFill>
                  <a:srgbClr val="0070C0"/>
                </a:solidFill>
              </a:rPr>
              <a:t> semplice!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>
          <a:xfrm>
            <a:off x="2207490" y="249382"/>
            <a:ext cx="4562989" cy="6456219"/>
          </a:xfrm>
        </p:spPr>
      </p:pic>
      <p:sp>
        <p:nvSpPr>
          <p:cNvPr id="6" name="Rettangolo 5"/>
          <p:cNvSpPr/>
          <p:nvPr/>
        </p:nvSpPr>
        <p:spPr>
          <a:xfrm>
            <a:off x="3191646" y="1459346"/>
            <a:ext cx="775854" cy="7943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270155" y="2272147"/>
            <a:ext cx="618836" cy="10529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52" y="421121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71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51" y="1795571"/>
            <a:ext cx="3619922" cy="376472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76073" y="618516"/>
            <a:ext cx="7602153" cy="5588319"/>
          </a:xfrm>
        </p:spPr>
        <p:txBody>
          <a:bodyPr>
            <a:normAutofit fontScale="90000"/>
            <a:scene3d>
              <a:camera prst="isometricOffAxis1Right"/>
              <a:lightRig rig="threePt" dir="t"/>
            </a:scene3d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Ciao bimbi!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 questa attività dovete svolgerla con molta calma e attenzione. 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Avete tutto il tempo a disposizione, infatti ci ritroveremo, «VIRTUALMENTE» su </a:t>
            </a:r>
            <a:r>
              <a:rPr lang="it-IT" dirty="0" err="1" smtClean="0">
                <a:solidFill>
                  <a:srgbClr val="0070C0"/>
                </a:solidFill>
              </a:rPr>
              <a:t>didanote</a:t>
            </a:r>
            <a:r>
              <a:rPr lang="it-IT" dirty="0" smtClean="0">
                <a:solidFill>
                  <a:srgbClr val="0070C0"/>
                </a:solidFill>
              </a:rPr>
              <a:t> dopo le festività di pasqua.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CIAO A PRESTO!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>
                <a:solidFill>
                  <a:srgbClr val="0070C0"/>
                </a:solidFill>
              </a:rPr>
              <a:t/>
            </a:r>
            <a:br>
              <a:rPr lang="it-IT" dirty="0">
                <a:solidFill>
                  <a:srgbClr val="0070C0"/>
                </a:solidFill>
              </a:rPr>
            </a:br>
            <a:r>
              <a:rPr lang="it-IT" b="1" cap="none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 AUGURO A VOI E ALLE VOSTRE FAMIGLIE   UNA FELICE E LUMINOSA  PASQUA, PIENA DI QUELLA SERENITA’  CHE TUTTI DESIDERIAMO.</a:t>
            </a:r>
            <a:endParaRPr lang="it-IT" b="1" cap="none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10957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410691" y="632266"/>
            <a:ext cx="8571346" cy="1390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IL SECONDO PAESAGGIO DI ACQUA:</a:t>
            </a:r>
          </a:p>
          <a:p>
            <a:pPr algn="ctr"/>
            <a:r>
              <a:rPr lang="it-IT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IL FIUME</a:t>
            </a:r>
            <a:endParaRPr lang="it-IT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09" y="608542"/>
            <a:ext cx="1163782" cy="13310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619" y="3751927"/>
            <a:ext cx="3971636" cy="2296525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3666836" y="2257992"/>
            <a:ext cx="679796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Il </a:t>
            </a:r>
            <a:r>
              <a:rPr lang="it-IT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fiume</a:t>
            </a:r>
            <a:r>
              <a:rPr lang="it-IT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è un grande o piccolo corso d’acqua dolce.</a:t>
            </a:r>
          </a:p>
          <a:p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/>
          <a:srcRect l="8444" t="12880" r="7157" b="8331"/>
          <a:stretch/>
        </p:blipFill>
        <p:spPr>
          <a:xfrm>
            <a:off x="526473" y="2105890"/>
            <a:ext cx="2992582" cy="411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8920"/>
          <a:stretch/>
        </p:blipFill>
        <p:spPr>
          <a:xfrm>
            <a:off x="2064328" y="1717963"/>
            <a:ext cx="7389091" cy="285403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55273" y="258618"/>
            <a:ext cx="7213600" cy="1200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1948874" y="415637"/>
            <a:ext cx="7620000" cy="9882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it-IT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COME NASCE UN FIUME?</a:t>
            </a:r>
          </a:p>
          <a:p>
            <a:pPr algn="ctr"/>
            <a:r>
              <a:rPr lang="it-IT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 fiume può nascere in due modi. </a:t>
            </a:r>
            <a:endParaRPr lang="it-IT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34473" y="2346036"/>
            <a:ext cx="9938327" cy="1597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41747" y="4571999"/>
            <a:ext cx="11259126" cy="1898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Il fiume </a:t>
            </a:r>
            <a:r>
              <a:rPr lang="it-IT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nasce in montagna</a:t>
            </a:r>
            <a:r>
              <a:rPr lang="it-IT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dove viene alimentato da piogge, neve o acqua dei ghiacciai che si sciolgono.</a:t>
            </a:r>
          </a:p>
          <a:p>
            <a:pPr algn="ctr"/>
            <a:r>
              <a:rPr lang="it-IT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Dalle montagne scende a valle </a:t>
            </a:r>
            <a:r>
              <a:rPr lang="it-IT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 terminare </a:t>
            </a:r>
            <a:r>
              <a:rPr lang="it-IT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sua corsa </a:t>
            </a:r>
            <a:r>
              <a:rPr lang="it-IT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nel </a:t>
            </a:r>
            <a:r>
              <a:rPr lang="it-IT" sz="3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mare.</a:t>
            </a:r>
            <a:endParaRPr lang="it-IT" sz="3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85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8656" y="92045"/>
            <a:ext cx="8192654" cy="1346526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it-IT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GLI  ELEMENTI DEL FIUME</a:t>
            </a:r>
            <a:endParaRPr lang="it-IT" sz="48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02326" y="1264707"/>
            <a:ext cx="45812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3200" dirty="0">
                <a:solidFill>
                  <a:srgbClr val="0070C0"/>
                </a:solidFill>
              </a:rPr>
              <a:t>Il punto in cui nasce il fiume si chiama </a:t>
            </a:r>
            <a:r>
              <a:rPr lang="it-IT" altLang="it-IT" sz="3200" b="1" dirty="0">
                <a:solidFill>
                  <a:srgbClr val="FF0000"/>
                </a:solidFill>
              </a:rPr>
              <a:t>SORGENTE</a:t>
            </a:r>
            <a:r>
              <a:rPr lang="it-IT" altLang="it-IT" sz="3200" b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708" y="2595178"/>
            <a:ext cx="3352801" cy="210559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26" y="2583411"/>
            <a:ext cx="3352800" cy="211736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062180" y="4879218"/>
            <a:ext cx="10030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Dalla sorgente nasce un ruscello </a:t>
            </a:r>
            <a:r>
              <a:rPr lang="it-IT" sz="3200" dirty="0">
                <a:solidFill>
                  <a:srgbClr val="0070C0"/>
                </a:solidFill>
              </a:rPr>
              <a:t>che, unendosi ad altri, si ingrossa e diventa </a:t>
            </a:r>
            <a:r>
              <a:rPr lang="it-IT" sz="3200" dirty="0" smtClean="0">
                <a:solidFill>
                  <a:srgbClr val="0070C0"/>
                </a:solidFill>
              </a:rPr>
              <a:t>un </a:t>
            </a:r>
            <a:r>
              <a:rPr lang="it-IT" sz="3200" dirty="0">
                <a:solidFill>
                  <a:srgbClr val="0070C0"/>
                </a:solidFill>
              </a:rPr>
              <a:t>fiume vero e proprio.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525" y="419331"/>
            <a:ext cx="2884055" cy="43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39967" y="211756"/>
            <a:ext cx="5294899" cy="281902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Ruscello</a:t>
            </a:r>
            <a:r>
              <a:rPr lang="it-IT" cap="none" dirty="0">
                <a:solidFill>
                  <a:srgbClr val="FF0000"/>
                </a:solidFill>
              </a:rPr>
              <a:t> </a:t>
            </a:r>
            <a:r>
              <a:rPr lang="it-IT" cap="none" dirty="0">
                <a:solidFill>
                  <a:srgbClr val="0070C0"/>
                </a:solidFill>
              </a:rPr>
              <a:t>è </a:t>
            </a:r>
            <a:r>
              <a:rPr lang="it-IT" cap="none" dirty="0" smtClean="0">
                <a:solidFill>
                  <a:srgbClr val="0070C0"/>
                </a:solidFill>
              </a:rPr>
              <a:t>il piccolo </a:t>
            </a:r>
            <a:r>
              <a:rPr lang="it-IT" cap="none" dirty="0">
                <a:solidFill>
                  <a:srgbClr val="0070C0"/>
                </a:solidFill>
              </a:rPr>
              <a:t>corso </a:t>
            </a:r>
            <a:r>
              <a:rPr lang="it-IT" cap="none" dirty="0" smtClean="0">
                <a:solidFill>
                  <a:srgbClr val="0070C0"/>
                </a:solidFill>
              </a:rPr>
              <a:t>d’acqua, fresco e limpido che si trova </a:t>
            </a:r>
            <a:r>
              <a:rPr lang="it-IT" cap="none" dirty="0">
                <a:solidFill>
                  <a:srgbClr val="0070C0"/>
                </a:solidFill>
              </a:rPr>
              <a:t>vicino alla </a:t>
            </a:r>
            <a:r>
              <a:rPr lang="it-IT" cap="none" dirty="0" smtClean="0">
                <a:solidFill>
                  <a:srgbClr val="0070C0"/>
                </a:solidFill>
              </a:rPr>
              <a:t>sorgente.</a:t>
            </a:r>
            <a:r>
              <a:rPr lang="it-IT" dirty="0">
                <a:solidFill>
                  <a:srgbClr val="0070C0"/>
                </a:solidFill>
              </a:rPr>
              <a:t/>
            </a:r>
            <a:br>
              <a:rPr lang="it-IT" dirty="0">
                <a:solidFill>
                  <a:srgbClr val="0070C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7013"/>
          <a:stretch/>
        </p:blipFill>
        <p:spPr>
          <a:xfrm>
            <a:off x="8559625" y="527096"/>
            <a:ext cx="3302493" cy="45550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81" y="2799771"/>
            <a:ext cx="3182060" cy="32160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61" y="1809549"/>
            <a:ext cx="3694936" cy="47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2606" y="615328"/>
            <a:ext cx="687618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200" dirty="0">
              <a:solidFill>
                <a:srgbClr val="111111"/>
              </a:solidFill>
              <a:latin typeface="jaf-facitweb-1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w Cen MT" panose="020B0602020104020603" pitchFamily="34" charset="0"/>
              </a:rPr>
              <a:t>La</a:t>
            </a:r>
            <a:r>
              <a:rPr kumimoji="0" lang="it-IT" altLang="it-IT" sz="32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jaf-facitweb-1"/>
              </a:rPr>
              <a:t> </a:t>
            </a:r>
            <a:r>
              <a:rPr lang="it-IT" altLang="it-IT" sz="3200" dirty="0" smtClean="0">
                <a:solidFill>
                  <a:srgbClr val="FF0000"/>
                </a:solidFill>
                <a:latin typeface="jaf-facitweb-1"/>
              </a:rPr>
              <a:t>CASCATA</a:t>
            </a:r>
            <a:r>
              <a:rPr kumimoji="0" lang="it-IT" altLang="it-IT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jaf-facitweb-1"/>
              </a:rPr>
              <a:t> </a:t>
            </a:r>
            <a:r>
              <a:rPr kumimoji="0" lang="it-IT" altLang="it-IT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jaf-facitweb-1"/>
              </a:rPr>
              <a:t>è formata dall’acqua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jaf-facitweb-1"/>
              </a:rPr>
              <a:t> di un fiume</a:t>
            </a:r>
            <a:r>
              <a:rPr kumimoji="0" lang="it-IT" altLang="it-IT" sz="32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jaf-facitweb-1"/>
              </a:rPr>
              <a:t> che,</a:t>
            </a:r>
            <a:r>
              <a:rPr kumimoji="0" lang="it-IT" altLang="it-IT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jaf-facitweb-1"/>
              </a:rPr>
              <a:t> invece di scorrere, precipita</a:t>
            </a:r>
            <a:r>
              <a:rPr kumimoji="0" lang="it-IT" altLang="it-IT" sz="32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jaf-facitweb-1"/>
              </a:rPr>
              <a:t> </a:t>
            </a:r>
            <a:r>
              <a:rPr lang="it-IT" altLang="it-IT" sz="3200" dirty="0">
                <a:solidFill>
                  <a:srgbClr val="0070C0"/>
                </a:solidFill>
                <a:latin typeface="jaf-facitweb-1"/>
              </a:rPr>
              <a:t>con delle discese </a:t>
            </a:r>
            <a:r>
              <a:rPr lang="it-IT" altLang="it-IT" sz="3200" dirty="0" smtClean="0">
                <a:solidFill>
                  <a:srgbClr val="0070C0"/>
                </a:solidFill>
                <a:latin typeface="jaf-facitweb-1"/>
              </a:rPr>
              <a:t>improvvise.</a:t>
            </a:r>
            <a:endParaRPr lang="it-IT" altLang="it-IT" sz="3200" dirty="0">
              <a:solidFill>
                <a:srgbClr val="0070C0"/>
              </a:solidFill>
              <a:latin typeface="jaf-facitweb-1"/>
            </a:endParaRPr>
          </a:p>
        </p:txBody>
      </p:sp>
      <p:pic>
        <p:nvPicPr>
          <p:cNvPr id="1031" name="Picture 7" descr="casca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3" y="3696101"/>
            <a:ext cx="3030344" cy="245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386" y="2502569"/>
            <a:ext cx="3351123" cy="36479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018" y="298383"/>
            <a:ext cx="3806414" cy="58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2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932128" y="2367092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’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30" y="2367091"/>
            <a:ext cx="2992360" cy="34241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933" y="2367091"/>
            <a:ext cx="3169964" cy="34241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066" y="4023360"/>
            <a:ext cx="2234082" cy="176783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328286" y="731520"/>
            <a:ext cx="9307630" cy="1354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rgbClr val="0070C0"/>
                </a:solidFill>
              </a:rPr>
              <a:t>La parte del terreno lungo la quale scorre il fiume si chiama </a:t>
            </a:r>
            <a:r>
              <a:rPr lang="it-IT" sz="3600" dirty="0" smtClean="0">
                <a:solidFill>
                  <a:srgbClr val="FF0000"/>
                </a:solidFill>
              </a:rPr>
              <a:t>LETTO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dirty="0" smtClean="0">
                <a:solidFill>
                  <a:srgbClr val="0070C0"/>
                </a:solidFill>
              </a:rPr>
              <a:t>o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600" dirty="0" smtClean="0">
                <a:solidFill>
                  <a:srgbClr val="FF0000"/>
                </a:solidFill>
              </a:rPr>
              <a:t>ALVEO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463066" y="5900286"/>
            <a:ext cx="2234082" cy="481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it-IT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LETTO</a:t>
            </a:r>
            <a:endParaRPr lang="it-IT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21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45" y="1644563"/>
            <a:ext cx="5074892" cy="504256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458308" y="4106565"/>
            <a:ext cx="53088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0070C0"/>
                </a:solidFill>
              </a:rPr>
              <a:t>La direzione del fiume non è sempre lineare, il suo corso può </a:t>
            </a:r>
            <a:r>
              <a:rPr lang="it-IT" sz="3200" dirty="0" smtClean="0">
                <a:solidFill>
                  <a:srgbClr val="0070C0"/>
                </a:solidFill>
              </a:rPr>
              <a:t>curvare. </a:t>
            </a:r>
            <a:r>
              <a:rPr lang="it-IT" sz="3200" dirty="0">
                <a:solidFill>
                  <a:srgbClr val="0070C0"/>
                </a:solidFill>
              </a:rPr>
              <a:t>L</a:t>
            </a:r>
            <a:r>
              <a:rPr lang="it-IT" sz="3200" dirty="0" smtClean="0">
                <a:solidFill>
                  <a:srgbClr val="0070C0"/>
                </a:solidFill>
              </a:rPr>
              <a:t>e </a:t>
            </a:r>
            <a:r>
              <a:rPr lang="it-IT" sz="3200" dirty="0">
                <a:solidFill>
                  <a:srgbClr val="0070C0"/>
                </a:solidFill>
              </a:rPr>
              <a:t>curve che forma si chiamano </a:t>
            </a:r>
            <a:r>
              <a:rPr lang="it-IT" sz="3200" dirty="0">
                <a:solidFill>
                  <a:srgbClr val="FF0000"/>
                </a:solidFill>
              </a:rPr>
              <a:t>ANSE </a:t>
            </a:r>
            <a:r>
              <a:rPr lang="it-IT" sz="3200" dirty="0">
                <a:solidFill>
                  <a:srgbClr val="0070C0"/>
                </a:solidFill>
              </a:rPr>
              <a:t>O </a:t>
            </a:r>
            <a:r>
              <a:rPr lang="it-IT" sz="3200" dirty="0">
                <a:solidFill>
                  <a:srgbClr val="FF0000"/>
                </a:solidFill>
              </a:rPr>
              <a:t>MEANDRI</a:t>
            </a:r>
            <a:r>
              <a:rPr lang="it-IT" sz="3200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08" y="418711"/>
            <a:ext cx="5449368" cy="368785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33462" y="467967"/>
            <a:ext cx="5923297" cy="138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solidFill>
                  <a:srgbClr val="0070C0"/>
                </a:solidFill>
              </a:rPr>
              <a:t>Le pareti del letto del fiume</a:t>
            </a:r>
            <a:endParaRPr lang="it-IT" sz="3200" dirty="0">
              <a:solidFill>
                <a:srgbClr val="0070C0"/>
              </a:solidFill>
            </a:endParaRPr>
          </a:p>
          <a:p>
            <a:pPr algn="ctr"/>
            <a:r>
              <a:rPr lang="it-IT" sz="3200" dirty="0" smtClean="0">
                <a:solidFill>
                  <a:srgbClr val="0070C0"/>
                </a:solidFill>
              </a:rPr>
              <a:t>chiamano </a:t>
            </a:r>
            <a:r>
              <a:rPr lang="it-IT" sz="3200" dirty="0" smtClean="0">
                <a:solidFill>
                  <a:srgbClr val="FF0000"/>
                </a:solidFill>
              </a:rPr>
              <a:t>ARGINI</a:t>
            </a:r>
            <a:r>
              <a:rPr lang="it-IT" sz="3200" dirty="0" smtClean="0">
                <a:solidFill>
                  <a:srgbClr val="0070C0"/>
                </a:solidFill>
              </a:rPr>
              <a:t> o </a:t>
            </a:r>
            <a:r>
              <a:rPr lang="it-IT" sz="3200" dirty="0" smtClean="0">
                <a:solidFill>
                  <a:srgbClr val="FF0000"/>
                </a:solidFill>
              </a:rPr>
              <a:t>SPONDE</a:t>
            </a:r>
            <a:r>
              <a:rPr lang="it-IT" dirty="0" smtClean="0">
                <a:solidFill>
                  <a:srgbClr val="FF0000"/>
                </a:solidFill>
              </a:rPr>
              <a:t>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Freccia a destra 10"/>
          <p:cNvSpPr/>
          <p:nvPr/>
        </p:nvSpPr>
        <p:spPr>
          <a:xfrm rot="1034342">
            <a:off x="3052735" y="3930865"/>
            <a:ext cx="1088875" cy="3166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>
            <a:off x="7815008" y="1560441"/>
            <a:ext cx="267855" cy="591127"/>
          </a:xfrm>
          <a:prstGeom prst="downArrow">
            <a:avLst>
              <a:gd name="adj1" fmla="val 36207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715" y="1161986"/>
            <a:ext cx="32311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987" y="1246957"/>
            <a:ext cx="4050210" cy="23274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9466" t="30155" r="14850" b="6681"/>
          <a:stretch/>
        </p:blipFill>
        <p:spPr>
          <a:xfrm>
            <a:off x="7647710" y="4152416"/>
            <a:ext cx="3546764" cy="209501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7134" t="31320" r="20297" b="6118"/>
          <a:stretch/>
        </p:blipFill>
        <p:spPr>
          <a:xfrm>
            <a:off x="1012553" y="4085638"/>
            <a:ext cx="3546764" cy="209262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549238" y="390930"/>
            <a:ext cx="7250545" cy="1250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solidFill>
                  <a:srgbClr val="0070C0"/>
                </a:solidFill>
              </a:rPr>
              <a:t>Durante il suo viaggio, il fiume raccoglie le acque dei altri fiumi: questi si chiamano </a:t>
            </a:r>
            <a:r>
              <a:rPr lang="it-IT" sz="3200" dirty="0" smtClean="0">
                <a:solidFill>
                  <a:srgbClr val="FF0000"/>
                </a:solidFill>
              </a:rPr>
              <a:t>AFFLUENTI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" y="1229099"/>
            <a:ext cx="4050210" cy="2327466"/>
          </a:xfrm>
          <a:prstGeom prst="rect">
            <a:avLst/>
          </a:prstGeom>
        </p:spPr>
      </p:pic>
      <p:sp>
        <p:nvSpPr>
          <p:cNvPr id="10" name="Freccia a sinistra 9"/>
          <p:cNvSpPr/>
          <p:nvPr/>
        </p:nvSpPr>
        <p:spPr>
          <a:xfrm rot="9656672">
            <a:off x="1708728" y="3216334"/>
            <a:ext cx="637309" cy="18472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04099">
            <a:off x="8159006" y="2764010"/>
            <a:ext cx="658425" cy="243861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67788" y="6178267"/>
            <a:ext cx="4140233" cy="6650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smtClean="0"/>
              <a:t>Se il fiume </a:t>
            </a:r>
            <a:r>
              <a:rPr lang="it-IT" sz="2000" dirty="0" smtClean="0">
                <a:solidFill>
                  <a:srgbClr val="FF0000"/>
                </a:solidFill>
              </a:rPr>
              <a:t>entra</a:t>
            </a:r>
            <a:r>
              <a:rPr lang="it-IT" sz="2000" dirty="0" smtClean="0"/>
              <a:t> in un lago si chiama </a:t>
            </a:r>
            <a:r>
              <a:rPr lang="it-IT" sz="2400" b="1" dirty="0" smtClean="0">
                <a:solidFill>
                  <a:srgbClr val="FF0000"/>
                </a:solidFill>
              </a:rPr>
              <a:t>immissario.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7299100" y="6247434"/>
            <a:ext cx="4147097" cy="6006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Quando il fiume </a:t>
            </a:r>
            <a:r>
              <a:rPr lang="it-IT" sz="2000" dirty="0">
                <a:solidFill>
                  <a:srgbClr val="FF0000"/>
                </a:solidFill>
              </a:rPr>
              <a:t>esce </a:t>
            </a:r>
            <a:r>
              <a:rPr lang="it-IT" sz="2000" dirty="0"/>
              <a:t>dal lago si chiama</a:t>
            </a:r>
            <a:r>
              <a:rPr lang="it-IT" sz="2400" b="1" dirty="0">
                <a:solidFill>
                  <a:srgbClr val="FF0000"/>
                </a:solidFill>
              </a:rPr>
              <a:t> emissario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66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650</TotalTime>
  <Words>330</Words>
  <Application>Microsoft Office PowerPoint</Application>
  <PresentationFormat>Widescreen</PresentationFormat>
  <Paragraphs>46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Bahnschrift Light</vt:lpstr>
      <vt:lpstr>jaf-facitweb-1</vt:lpstr>
      <vt:lpstr>Tw Cen MT</vt:lpstr>
      <vt:lpstr>Goccia</vt:lpstr>
      <vt:lpstr>IL FIUME</vt:lpstr>
      <vt:lpstr>Presentazione standard di PowerPoint</vt:lpstr>
      <vt:lpstr>Presentazione standard di PowerPoint</vt:lpstr>
      <vt:lpstr>GLI  ELEMENTI DEL FIUME</vt:lpstr>
      <vt:lpstr>Ruscello è il piccolo corso d’acqua, fresco e limpido che si trova vicino alla sorgente.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Ora tocca a te! Sul quaderno fai un disegno ricopiando l’immagine con gli elementi del fiume. Poi riscrivi gli elementi con la corretta definizione.</vt:lpstr>
      <vt:lpstr>              Riscrivi questa breve sintesi sul quaderno.  Completa il testo utilizzando le parole suggerite.  Sorgente –alveo – affluenti-  foce - immissario – emissario – anse– ruscello - Argini   </vt:lpstr>
      <vt:lpstr>Usa la mappa e tutto sarà piu’ semplice!</vt:lpstr>
      <vt:lpstr>Ciao bimbi!  questa attività dovete svolgerla con molta calma e attenzione.  Avete tutto il tempo a disposizione, infatti ci ritroveremo, «VIRTUALMENTE» su didanote dopo le festività di pasqua. CIAO A PRESTO!   AUGURO A VOI E ALLE VOSTRE FAMIGLIE   UNA FELICE E LUMINOSA  PASQUA, PIENA DI QUELLA SERENITA’  CHE TUTTI DESIDERIAMO.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FIUME</dc:title>
  <dc:creator>calic</dc:creator>
  <cp:lastModifiedBy>calic</cp:lastModifiedBy>
  <cp:revision>43</cp:revision>
  <dcterms:created xsi:type="dcterms:W3CDTF">2020-03-31T13:00:22Z</dcterms:created>
  <dcterms:modified xsi:type="dcterms:W3CDTF">2020-04-01T15:16:43Z</dcterms:modified>
</cp:coreProperties>
</file>